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57" r:id="rId2"/>
    <p:sldId id="358" r:id="rId3"/>
    <p:sldId id="1156" r:id="rId4"/>
    <p:sldId id="1305" r:id="rId5"/>
    <p:sldId id="1233" r:id="rId6"/>
    <p:sldId id="1308" r:id="rId7"/>
    <p:sldId id="1284" r:id="rId8"/>
    <p:sldId id="1309" r:id="rId9"/>
    <p:sldId id="1285" r:id="rId10"/>
    <p:sldId id="1286" r:id="rId11"/>
    <p:sldId id="1310" r:id="rId12"/>
    <p:sldId id="1288" r:id="rId13"/>
    <p:sldId id="1311" r:id="rId14"/>
    <p:sldId id="1289" r:id="rId15"/>
    <p:sldId id="1291" r:id="rId16"/>
    <p:sldId id="1269" r:id="rId17"/>
    <p:sldId id="1292" r:id="rId18"/>
    <p:sldId id="1293" r:id="rId19"/>
    <p:sldId id="1270" r:id="rId20"/>
    <p:sldId id="1294" r:id="rId21"/>
    <p:sldId id="1295" r:id="rId22"/>
    <p:sldId id="1296" r:id="rId23"/>
    <p:sldId id="1297" r:id="rId24"/>
    <p:sldId id="1312" r:id="rId25"/>
    <p:sldId id="1298" r:id="rId26"/>
    <p:sldId id="1300" r:id="rId27"/>
    <p:sldId id="1299" r:id="rId28"/>
    <p:sldId id="1303" r:id="rId29"/>
    <p:sldId id="1301" r:id="rId30"/>
    <p:sldId id="1302" r:id="rId31"/>
    <p:sldId id="1306" r:id="rId32"/>
    <p:sldId id="1307" r:id="rId33"/>
    <p:sldId id="34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3792" autoAdjust="0"/>
  </p:normalViewPr>
  <p:slideViewPr>
    <p:cSldViewPr snapToGrid="0">
      <p:cViewPr varScale="1">
        <p:scale>
          <a:sx n="83" d="100"/>
          <a:sy n="83" d="100"/>
        </p:scale>
        <p:origin x="-566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3BFC1-CB42-476F-A2F7-819840C7136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BB1B1-1637-4064-8921-AC725E4B0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BB1B1-1637-4064-8921-AC725E4B0D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3634023" y="2104247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Designing of IoT Solutions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CEFAD4-E477-4E46-B5A6-ADB26E6A2863}"/>
              </a:ext>
            </a:extLst>
          </p:cNvPr>
          <p:cNvSpPr/>
          <p:nvPr/>
        </p:nvSpPr>
        <p:spPr>
          <a:xfrm>
            <a:off x="3634023" y="27505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IoT 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3634023" y="388315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Charanraj B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3634023" y="4280755"/>
            <a:ext cx="6274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3634023" y="3651684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1" y="1493752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167809-0449-4297-9A8B-A9628AB15306}"/>
              </a:ext>
            </a:extLst>
          </p:cNvPr>
          <p:cNvSpPr/>
          <p:nvPr/>
        </p:nvSpPr>
        <p:spPr>
          <a:xfrm>
            <a:off x="3632301" y="2750578"/>
            <a:ext cx="8584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IoT Physical Servers &amp; Data Analytics for IoT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Home Assistant</a:t>
            </a:r>
          </a:p>
          <a:p>
            <a:endParaRPr lang="en-IN" sz="2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Home automation and operates on a Python based coding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Easy to setup and has been noted for its security and privacy capabilities.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Updated regularly every two weeks, and currently supports almost 250 smart devices.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Can also run Python 3</a:t>
            </a:r>
          </a:p>
        </p:txBody>
      </p:sp>
    </p:spTree>
    <p:extLst>
      <p:ext uri="{BB962C8B-B14F-4D97-AF65-F5344CB8AC3E}">
        <p14:creationId xmlns:p14="http://schemas.microsoft.com/office/powerpoint/2010/main" val="116597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Home Assistant</a:t>
            </a:r>
          </a:p>
          <a:p>
            <a:endParaRPr lang="en-IN" sz="24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Home automation and operates on a Python based coding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Easy to setup and has been noted for its security and privacy capabilities.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Updated regularly every two weeks, and currently supports almost 250 smart devices.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Can also run Python 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853"/>
            <a:ext cx="10420350" cy="633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13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Devicehub.net</a:t>
            </a:r>
          </a:p>
          <a:p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Integrated solution for IoT project development.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‘Paas’ with which both hardware and mobile developers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Enabled rapid development of fleet management systems, intelligent vending machines.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Friendly it is with entrepreneurial parties.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71480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Devicehub.net</a:t>
            </a:r>
          </a:p>
          <a:p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Integrated solution for IoT project development.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‘Paas’ with which both hardware and mobile developers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Enabled rapid development of fleet management systems, intelligent vending machines.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Friendly it is with entrepreneurial parties.</a:t>
            </a:r>
            <a:endParaRPr lang="en-IN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853"/>
            <a:ext cx="9976104" cy="498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-8308" y="1482895"/>
            <a:ext cx="121523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400" b="1" dirty="0"/>
              <a:t>Node-Red</a:t>
            </a:r>
          </a:p>
          <a:p>
            <a:pPr lvl="1"/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Node-Red is a visual tool for lining the Internet of Things, i.e., wiring together hardware devices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Node.js, Node-RED describes itself as “a visual means for wiring the Internet of Things”. </a:t>
            </a:r>
          </a:p>
          <a:p>
            <a:pPr marL="879475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Developers to connect devices, services, and APIs using a browser-based flow editor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Run on Raspberry Pi, Asynchronous IO </a:t>
            </a:r>
          </a:p>
          <a:p>
            <a:pPr lvl="1"/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Single-Threaded event queue. Runs on Javascript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73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-90502" y="1402430"/>
            <a:ext cx="1215231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400" b="1" dirty="0"/>
              <a:t>Node-Red</a:t>
            </a:r>
          </a:p>
          <a:p>
            <a:pPr lvl="1"/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Provides a browser-based drag-drop UI for creating flows.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The light-weight runtime, built in node.js.</a:t>
            </a:r>
          </a:p>
          <a:p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Easily expanded to take add new nodes to the palette, package manager (</a:t>
            </a:r>
            <a:r>
              <a:rPr lang="en-IN" sz="2400" dirty="0" err="1"/>
              <a:t>npm</a:t>
            </a:r>
            <a:r>
              <a:rPr lang="en-IN" sz="2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Developed by IBM</a:t>
            </a:r>
          </a:p>
          <a:p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The default port is 1880</a:t>
            </a:r>
          </a:p>
          <a:p>
            <a:pPr lvl="1"/>
            <a:endParaRPr lang="en-IN" sz="2400" b="1" dirty="0"/>
          </a:p>
          <a:p>
            <a:pPr lvl="1"/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5323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Node Red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594961"/>
            <a:ext cx="10524722" cy="4410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400" b="1" dirty="0"/>
              <a:t>Where the Application works</a:t>
            </a:r>
          </a:p>
          <a:p>
            <a:pPr lvl="1"/>
            <a:endParaRPr lang="en-IN" sz="2400" b="1" dirty="0"/>
          </a:p>
          <a:p>
            <a:pPr lvl="1"/>
            <a:r>
              <a:rPr lang="en-IN" sz="2400" dirty="0"/>
              <a:t>Some data from something that is hard to classify?</a:t>
            </a:r>
          </a:p>
          <a:p>
            <a:pPr marL="536575" lvl="1" indent="0">
              <a:buNone/>
            </a:pPr>
            <a:endParaRPr lang="en-IN" sz="2400" dirty="0"/>
          </a:p>
          <a:p>
            <a:pPr lvl="1"/>
            <a:r>
              <a:rPr lang="en-IN" sz="2400" dirty="0"/>
              <a:t>Send the logs off to this other server, Add some additional REST endpoints </a:t>
            </a:r>
          </a:p>
          <a:p>
            <a:pPr lvl="1"/>
            <a:endParaRPr lang="en-IN" sz="2400" dirty="0"/>
          </a:p>
          <a:p>
            <a:pPr lvl="1"/>
            <a:r>
              <a:rPr lang="en-IN" sz="2400" b="1" dirty="0"/>
              <a:t>Why Node-RED? </a:t>
            </a:r>
          </a:p>
          <a:p>
            <a:pPr lvl="1"/>
            <a:endParaRPr lang="en-IN" sz="2400" b="1" dirty="0"/>
          </a:p>
          <a:p>
            <a:pPr lvl="0" fontAlgn="base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D</a:t>
            </a:r>
            <a:r>
              <a:rPr lang="en-IN" sz="2400" dirty="0"/>
              <a:t>oes not have a one-size-fits-all solution </a:t>
            </a:r>
          </a:p>
          <a:p>
            <a:pPr lvl="0" fontAlgn="base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/>
              <a:t>	Every new “thing” has a new API Solutions</a:t>
            </a:r>
          </a:p>
          <a:p>
            <a:pPr lvl="0" fontAlgn="base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/>
              <a:t>	Access a serial port, or complete an OAuth flow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2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to install Node-Red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594961"/>
            <a:ext cx="10524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437C85-C797-477B-95BB-020C3DAF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9" y="2238635"/>
            <a:ext cx="7374836" cy="2036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60B4BE3-1196-4C9A-83E0-4F4B3B2D6CD0}"/>
              </a:ext>
            </a:extLst>
          </p:cNvPr>
          <p:cNvSpPr txBox="1"/>
          <p:nvPr/>
        </p:nvSpPr>
        <p:spPr>
          <a:xfrm>
            <a:off x="318710" y="6422491"/>
            <a:ext cx="1063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indent="0">
              <a:buNone/>
            </a:pPr>
            <a:r>
              <a:rPr lang="en-IN" b="1" dirty="0"/>
              <a:t>Note:- node-red –s mysettings.js –p 1889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16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Node-Red GUI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xmlns="" id="{EE6A22ED-5723-41D4-893D-57616754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696" y="1683341"/>
            <a:ext cx="8489192" cy="42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Node-RED is </a:t>
            </a:r>
          </a:p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95120" y="1378465"/>
            <a:ext cx="105247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An application composition tool, Lightweight POC, Easy to use</a:t>
            </a:r>
          </a:p>
          <a:p>
            <a:pPr marL="3556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Add new capabilities and Creating the back-end glue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A great way to try… </a:t>
            </a:r>
          </a:p>
          <a:p>
            <a:pPr lvl="1"/>
            <a:r>
              <a:rPr lang="en-IN" sz="2400" dirty="0"/>
              <a:t>“can I just get this data from here to there?” </a:t>
            </a:r>
          </a:p>
          <a:p>
            <a:pPr lvl="1"/>
            <a:r>
              <a:rPr lang="en-IN" sz="2400" dirty="0"/>
              <a:t>“and maybe change it just slightly along the way…” </a:t>
            </a:r>
          </a:p>
          <a:p>
            <a:pPr lvl="1"/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Deployed in a manufacturing production line, Required extra sensors.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Raspberry Pi’s + Arduinos + Sensors and coordinated via Node-RED </a:t>
            </a:r>
          </a:p>
          <a:p>
            <a:pPr marL="3556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Able to adapt and change quickly, The default settings file in Node-Red is </a:t>
            </a:r>
            <a:r>
              <a:rPr lang="en-IN" sz="2400" b="1" dirty="0"/>
              <a:t>settings.js</a:t>
            </a:r>
          </a:p>
        </p:txBody>
      </p:sp>
    </p:spTree>
    <p:extLst>
      <p:ext uri="{BB962C8B-B14F-4D97-AF65-F5344CB8AC3E}">
        <p14:creationId xmlns:p14="http://schemas.microsoft.com/office/powerpoint/2010/main" val="274695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Designing of Iot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Charanraj B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BC3A79-BAA5-4C9A-9337-35EC292A374A}"/>
              </a:ext>
            </a:extLst>
          </p:cNvPr>
          <p:cNvSpPr/>
          <p:nvPr/>
        </p:nvSpPr>
        <p:spPr>
          <a:xfrm>
            <a:off x="598883" y="2766078"/>
            <a:ext cx="8584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IoT Physical Servers &amp; Data Analytics for IoT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Architecture of Node-RED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CB200909-CD7D-4767-A9E9-C83DE17FA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79" y="1483744"/>
            <a:ext cx="6633046" cy="5122016"/>
          </a:xfrm>
        </p:spPr>
        <p:txBody>
          <a:bodyPr/>
          <a:lstStyle/>
          <a:p>
            <a:r>
              <a:rPr lang="en-IN" dirty="0"/>
              <a:t>Node.js v8-engine driven</a:t>
            </a:r>
          </a:p>
          <a:p>
            <a:endParaRPr lang="en-IN" dirty="0"/>
          </a:p>
          <a:p>
            <a:r>
              <a:rPr lang="en-IN" dirty="0"/>
              <a:t>Event-driven, asynchronous io</a:t>
            </a:r>
          </a:p>
          <a:p>
            <a:endParaRPr lang="en-IN" dirty="0"/>
          </a:p>
          <a:p>
            <a:r>
              <a:rPr lang="en-IN" dirty="0"/>
              <a:t>Single-threaded event-queue</a:t>
            </a:r>
          </a:p>
          <a:p>
            <a:endParaRPr lang="en-IN" dirty="0"/>
          </a:p>
          <a:p>
            <a:r>
              <a:rPr lang="en-IN" dirty="0"/>
              <a:t>Javascript front and back</a:t>
            </a:r>
          </a:p>
          <a:p>
            <a:endParaRPr lang="en-IN" dirty="0"/>
          </a:p>
          <a:p>
            <a:r>
              <a:rPr lang="en-IN" dirty="0"/>
              <a:t>Built using express, 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FBC12C-C9F8-44B8-B1A7-9575D520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6138"/>
            <a:ext cx="4810340" cy="34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5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Basic Node types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99FA8BB-602B-4517-99D1-952D0E5E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74" y="1868853"/>
            <a:ext cx="2550037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Raspberry Pi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7BB00E-2601-44F6-B166-9FB8CBBF8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35" y="1716586"/>
            <a:ext cx="3634805" cy="30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Pre-installed on Raspberry Pi 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xmlns="" id="{05B50E75-36FF-4DD5-B16A-E6B76DF99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1879" y="1807588"/>
            <a:ext cx="8813277" cy="43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344" y="109093"/>
            <a:ext cx="10515600" cy="132556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435608" y="1956816"/>
            <a:ext cx="18562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Hello world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684264" y="2066544"/>
            <a:ext cx="18470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err="1" smtClean="0"/>
              <a:t>Msg.payload</a:t>
            </a:r>
            <a:endParaRPr lang="en-IN" dirty="0"/>
          </a:p>
        </p:txBody>
      </p:sp>
      <p:cxnSp>
        <p:nvCxnSpPr>
          <p:cNvPr id="7" name="Straight Connector 6"/>
          <p:cNvCxnSpPr>
            <a:stCxn id="4" idx="3"/>
          </p:cNvCxnSpPr>
          <p:nvPr/>
        </p:nvCxnSpPr>
        <p:spPr>
          <a:xfrm>
            <a:off x="3291840" y="2141482"/>
            <a:ext cx="3273552" cy="1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Node-Red Hello World Program 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xmlns="" id="{866C463F-D28A-49C5-B0A2-1E4317283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1880" y="1405428"/>
            <a:ext cx="8874580" cy="4481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213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Input Nodes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16DA51-B45C-4FB0-98FE-09013207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62" y="1513221"/>
            <a:ext cx="2010529" cy="49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6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Output Nodes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E63A83-11BC-4F2E-820D-74C6AD212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31" y="1481619"/>
            <a:ext cx="2055047" cy="51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9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Function Node Types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50275E-EF8D-4E20-8A06-7B7645767F87}"/>
              </a:ext>
            </a:extLst>
          </p:cNvPr>
          <p:cNvSpPr txBox="1"/>
          <p:nvPr/>
        </p:nvSpPr>
        <p:spPr>
          <a:xfrm>
            <a:off x="428989" y="1513221"/>
            <a:ext cx="61028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Function node </a:t>
            </a:r>
          </a:p>
          <a:p>
            <a:pPr marL="12700" indent="0">
              <a:buNone/>
            </a:pPr>
            <a:endParaRPr lang="en-IN" sz="2400" dirty="0"/>
          </a:p>
          <a:p>
            <a:pPr lvl="1"/>
            <a:r>
              <a:rPr lang="en-IN" sz="2400" dirty="0"/>
              <a:t>User-defined node.js code on the messages going by Uses </a:t>
            </a:r>
            <a:r>
              <a:rPr lang="en-IN" sz="2400" dirty="0" err="1"/>
              <a:t>vm.createScript</a:t>
            </a:r>
            <a:r>
              <a:rPr lang="en-IN" sz="2400" dirty="0"/>
              <a:t> </a:t>
            </a:r>
          </a:p>
          <a:p>
            <a:pPr lvl="1"/>
            <a:endParaRPr lang="en-IN" sz="2400" b="1" dirty="0"/>
          </a:p>
          <a:p>
            <a:pPr marL="0" lvl="1"/>
            <a:r>
              <a:rPr lang="en-IN" sz="2400" b="1" dirty="0"/>
              <a:t>Switch </a:t>
            </a:r>
          </a:p>
          <a:p>
            <a:pPr marL="12700" indent="0">
              <a:buNone/>
            </a:pPr>
            <a:endParaRPr lang="en-IN" sz="2400" dirty="0"/>
          </a:p>
          <a:p>
            <a:pPr lvl="1"/>
            <a:r>
              <a:rPr lang="en-IN" sz="2400" dirty="0"/>
              <a:t>Change flow to different</a:t>
            </a:r>
          </a:p>
        </p:txBody>
      </p:sp>
    </p:spTree>
    <p:extLst>
      <p:ext uri="{BB962C8B-B14F-4D97-AF65-F5344CB8AC3E}">
        <p14:creationId xmlns:p14="http://schemas.microsoft.com/office/powerpoint/2010/main" val="143782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Temperature Sensor Example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93733F-8D69-4C6B-85CA-79147C14C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707" y="1513221"/>
            <a:ext cx="4173294" cy="2275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FBCDB7-BBC1-4303-B383-42AB532FD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45" y="3797388"/>
            <a:ext cx="6403899" cy="291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Outline of Presentation</a:t>
            </a:r>
          </a:p>
          <a:p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4ADF7FB-1685-4E45-A9D0-F172EE0B8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09" y="454900"/>
            <a:ext cx="933598" cy="13989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0B9AAF5-AE63-440C-8179-F68F39D8CE9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xmlns="" id="{6A5B035A-3B24-452F-B26E-95F0DAFCE500}"/>
              </a:ext>
            </a:extLst>
          </p:cNvPr>
          <p:cNvSpPr txBox="1"/>
          <p:nvPr/>
        </p:nvSpPr>
        <p:spPr>
          <a:xfrm>
            <a:off x="393111" y="1673225"/>
            <a:ext cx="6645911" cy="473206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Ø"/>
              <a:tabLst>
                <a:tab pos="241300" algn="l"/>
              </a:tabLst>
            </a:pPr>
            <a:r>
              <a:rPr lang="en-IN" sz="2400" dirty="0"/>
              <a:t>Software &amp; Management Tools for IoT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802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Making actions happen – sending events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F91581-EDB3-4847-AFB8-3F7CAF47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48" y="2034283"/>
            <a:ext cx="4856384" cy="38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6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Coursera – A developer’s guide to the Internet of Things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52D80C-D8FF-45BF-999B-5BD564A2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12" y="1437356"/>
            <a:ext cx="9336516" cy="49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71879" y="19023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Sources for Hardware and Examples 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FB7D782-102F-40E3-B3B1-4D8B19B13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13" y="1395870"/>
            <a:ext cx="9961873" cy="4592332"/>
          </a:xfrm>
        </p:spPr>
        <p:txBody>
          <a:bodyPr>
            <a:normAutofit fontScale="77500" lnSpcReduction="20000"/>
          </a:bodyPr>
          <a:lstStyle/>
          <a:p>
            <a:endParaRPr lang="en-IN" dirty="0"/>
          </a:p>
          <a:p>
            <a:r>
              <a:rPr lang="en-IN" sz="2600" dirty="0"/>
              <a:t>Arduino Yun – available from Amazon or Radio Shack </a:t>
            </a:r>
          </a:p>
          <a:p>
            <a:endParaRPr lang="en-IN" sz="2600" dirty="0"/>
          </a:p>
          <a:p>
            <a:pPr lvl="1"/>
            <a:r>
              <a:rPr lang="en-IN" sz="2600" dirty="0"/>
              <a:t>DHT11 and NeoPixel – available from Adafruit (www.adafruit.com) </a:t>
            </a:r>
          </a:p>
          <a:p>
            <a:pPr lvl="1"/>
            <a:r>
              <a:rPr lang="en-IN" sz="2600" dirty="0"/>
              <a:t>Nick O’Leary’s MQTT Library for Arduino </a:t>
            </a:r>
          </a:p>
          <a:p>
            <a:pPr lvl="1"/>
            <a:r>
              <a:rPr lang="en-IN" sz="2600" dirty="0"/>
              <a:t>http://knolleary.net/arduino-client-for-mqtt/ </a:t>
            </a:r>
          </a:p>
          <a:p>
            <a:pPr lvl="1"/>
            <a:endParaRPr lang="en-IN" sz="2600" dirty="0"/>
          </a:p>
          <a:p>
            <a:pPr marL="536575" lvl="1" indent="0">
              <a:buNone/>
            </a:pPr>
            <a:endParaRPr lang="en-IN" sz="2600" dirty="0"/>
          </a:p>
          <a:p>
            <a:r>
              <a:rPr lang="en-IN" sz="2600" dirty="0"/>
              <a:t>IBM IOT Foundation - https://internetofthings.ibmcloud.com/#/ </a:t>
            </a:r>
          </a:p>
          <a:p>
            <a:endParaRPr lang="en-IN" sz="2600" dirty="0"/>
          </a:p>
          <a:p>
            <a:pPr lvl="1"/>
            <a:r>
              <a:rPr lang="en-IN" sz="2600" dirty="0"/>
              <a:t>IBM Bluemix – http://www.bluemix.net </a:t>
            </a:r>
          </a:p>
          <a:p>
            <a:pPr lvl="1"/>
            <a:r>
              <a:rPr lang="en-IN" sz="2600" dirty="0" err="1"/>
              <a:t>JazzHub</a:t>
            </a:r>
            <a:r>
              <a:rPr lang="en-IN" sz="2600" dirty="0"/>
              <a:t> link to download examples </a:t>
            </a:r>
          </a:p>
          <a:p>
            <a:pPr lvl="1"/>
            <a:r>
              <a:rPr lang="en-IN" sz="2600" dirty="0"/>
              <a:t>https://hub.jazz.net/git/brownkyl/arduinoyun </a:t>
            </a:r>
          </a:p>
          <a:p>
            <a:pPr lvl="1"/>
            <a:r>
              <a:rPr lang="en-IN" sz="2600" dirty="0"/>
              <a:t>Original four-part </a:t>
            </a:r>
            <a:r>
              <a:rPr lang="en-IN" sz="2600" dirty="0" err="1"/>
              <a:t>DeveloperWorks</a:t>
            </a:r>
            <a:r>
              <a:rPr lang="en-IN" sz="2600" dirty="0"/>
              <a:t> series</a:t>
            </a:r>
          </a:p>
          <a:p>
            <a:pPr lvl="1"/>
            <a:r>
              <a:rPr lang="en-IN" sz="2600" dirty="0"/>
              <a:t>http://www.ibm.com/developerworks/cloud/library/cl-bluemix-arduino-iot1/index.html </a:t>
            </a:r>
          </a:p>
          <a:p>
            <a:pPr marL="12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31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charanarajbr@pes.edu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6557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721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Charanraj B R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DeviceHive</a:t>
            </a:r>
          </a:p>
          <a:p>
            <a:endParaRPr lang="en-IN" sz="2400" b="1" dirty="0"/>
          </a:p>
          <a:p>
            <a:r>
              <a:rPr lang="en-IN" sz="2400" b="1" dirty="0" err="1"/>
              <a:t>Kaa</a:t>
            </a:r>
            <a:r>
              <a:rPr lang="en-IN" sz="2400" b="1" dirty="0"/>
              <a:t> </a:t>
            </a:r>
          </a:p>
          <a:p>
            <a:endParaRPr lang="en-IN" sz="2400" b="1" dirty="0"/>
          </a:p>
          <a:p>
            <a:r>
              <a:rPr lang="en-IN" sz="2400" b="1" dirty="0"/>
              <a:t>Arduino</a:t>
            </a:r>
          </a:p>
          <a:p>
            <a:endParaRPr lang="en-IN" sz="2400" b="1" dirty="0"/>
          </a:p>
          <a:p>
            <a:r>
              <a:rPr lang="en-IN" sz="2400" b="1" dirty="0"/>
              <a:t>Home Assistant</a:t>
            </a:r>
          </a:p>
          <a:p>
            <a:endParaRPr lang="en-IN" sz="2400" b="1" dirty="0"/>
          </a:p>
          <a:p>
            <a:r>
              <a:rPr lang="en-IN" sz="2400" b="1" dirty="0"/>
              <a:t>Devicehub.net</a:t>
            </a:r>
          </a:p>
          <a:p>
            <a:endParaRPr lang="en-IN" sz="2400" b="1" dirty="0"/>
          </a:p>
          <a:p>
            <a:r>
              <a:rPr lang="en-IN" sz="2400" b="1" dirty="0"/>
              <a:t>Node-Red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9655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DeviceHive</a:t>
            </a:r>
          </a:p>
          <a:p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DeviceHive is an Alliance member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open source (M2M) framework was launched in 2012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Its cloud-based API</a:t>
            </a:r>
          </a:p>
          <a:p>
            <a:pPr lvl="1"/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Potential applications are security, smart home technology</a:t>
            </a:r>
          </a:p>
        </p:txBody>
      </p:sp>
    </p:spTree>
    <p:extLst>
      <p:ext uri="{BB962C8B-B14F-4D97-AF65-F5344CB8AC3E}">
        <p14:creationId xmlns:p14="http://schemas.microsoft.com/office/powerpoint/2010/main" val="41534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482895"/>
            <a:ext cx="9409176" cy="532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4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/>
              <a:t>Kaa</a:t>
            </a:r>
            <a:r>
              <a:rPr lang="en-IN" sz="24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 err="1"/>
              <a:t>Kaa</a:t>
            </a:r>
            <a:r>
              <a:rPr lang="en-IN" sz="2400" dirty="0"/>
              <a:t> is backed by Cybervision.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Middleware allows developers to create IoT solutions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Easy set up and offers many features.</a:t>
            </a:r>
          </a:p>
          <a:p>
            <a:pPr lvl="1"/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‘Hardware agnostic’.</a:t>
            </a:r>
          </a:p>
        </p:txBody>
      </p:sp>
    </p:spTree>
    <p:extLst>
      <p:ext uri="{BB962C8B-B14F-4D97-AF65-F5344CB8AC3E}">
        <p14:creationId xmlns:p14="http://schemas.microsoft.com/office/powerpoint/2010/main" val="15183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/>
              <a:t>Kaa</a:t>
            </a:r>
            <a:r>
              <a:rPr lang="en-IN" sz="24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 err="1"/>
              <a:t>Kaa</a:t>
            </a:r>
            <a:r>
              <a:rPr lang="en-IN" sz="2400" dirty="0"/>
              <a:t> is backed by Cybervision.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Middleware allows developers to create IoT solutions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Easy set up and offers many features.</a:t>
            </a:r>
          </a:p>
          <a:p>
            <a:pPr lvl="1"/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‘Hardware agnostic’.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853"/>
            <a:ext cx="9025128" cy="498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3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BC3EBF-D395-4E19-AFE0-A370E503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BD41F77-ECC1-4D47-82FA-D2B39C821D9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Designing of IoT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C87421-9B2D-433D-90B6-C23A40E6770D}"/>
              </a:ext>
            </a:extLst>
          </p:cNvPr>
          <p:cNvSpPr/>
          <p:nvPr/>
        </p:nvSpPr>
        <p:spPr>
          <a:xfrm>
            <a:off x="371879" y="651898"/>
            <a:ext cx="8135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Software &amp; Management Tools for IoT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4E5049-6632-4B41-BC22-C2525F18931E}"/>
              </a:ext>
            </a:extLst>
          </p:cNvPr>
          <p:cNvSpPr txBox="1"/>
          <p:nvPr/>
        </p:nvSpPr>
        <p:spPr>
          <a:xfrm>
            <a:off x="371879" y="1482895"/>
            <a:ext cx="1004847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Arduino</a:t>
            </a:r>
          </a:p>
          <a:p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It offers both hardware and software.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Consists of an MQTT broker which enables developers to send messages from one board to another.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MQTT protocol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Projects that have been created using Arduino include a location tracking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GitHub onto paper.</a:t>
            </a:r>
            <a:endParaRPr lang="en-IN" sz="2400" b="1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292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15997</TotalTime>
  <Words>734</Words>
  <Application>Microsoft Office PowerPoint</Application>
  <PresentationFormat>Custom</PresentationFormat>
  <Paragraphs>269</Paragraphs>
  <Slides>33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Admin</cp:lastModifiedBy>
  <cp:revision>115</cp:revision>
  <dcterms:created xsi:type="dcterms:W3CDTF">2020-06-03T14:19:11Z</dcterms:created>
  <dcterms:modified xsi:type="dcterms:W3CDTF">2020-11-13T05:11:46Z</dcterms:modified>
</cp:coreProperties>
</file>